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7" r:id="rId2"/>
    <p:sldId id="333" r:id="rId3"/>
    <p:sldId id="32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6" r:id="rId24"/>
    <p:sldId id="325" r:id="rId25"/>
    <p:sldId id="330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F993-E6C1-4B9C-A8E6-68BA459D97CC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2B3F6-9B63-41C4-A50B-BA67057E96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06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D8A4DED3-9E84-469F-8F15-9B019521D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D688E10B-F41F-48BB-98EA-7AD717486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50E7E69F-5987-4410-AD26-431559A31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9DDFB6F-349E-47E9-82CC-EE3C521D881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CC30-D706-4052-8FF7-957F86A15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64C6-14EC-4B7E-B0E2-528B7E938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E876E-43ED-4122-AA8F-670D2C99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4DDA2-3E29-41BF-BCCB-2E25E7C4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F03BB-4D91-490C-B6AB-09A96D30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5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A822-1F8C-451A-93C0-964EA1CD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B9A64-2C11-4DD7-8BA0-6693F0701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FE59C-4A40-45C1-AA89-12F32D0A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133F-C0B4-4ED3-8096-72D5C0BE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9BC24-B5BF-4E4D-AE48-FC08B264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37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40271-661E-449A-8421-CA790FCB5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A4A0E-2532-4066-9992-2CE2A1435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773B4-1E9E-40DD-95E6-69B3FA9C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C86B4-F04C-4F90-8205-AAAB2CC3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538AD-CFE5-4DF3-8D48-08589328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01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D4EF-6459-458D-9DD3-10ADCFE6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0C07-46CC-41E6-BB76-1E27A149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2CEE4-C496-4562-8620-EB1C70D9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F126-E01D-4BD3-9E77-676D5F90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D28F-EBA0-4A7E-8487-21005AC0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09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3B2A-17E2-4491-9C8D-B0DBF62D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D4319-A6DC-4D2A-8059-2377753E1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870AB-7A7D-4A5E-906A-C00A4008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B394-778E-4418-8876-DD1751FB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3B780-79E0-4422-9285-0BAF8C8D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20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C1F6-2359-411E-865A-05FE8355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A2A8B-99B1-4D32-8198-5C498367C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D45E8-64C5-4AF6-B9F4-984299B4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4DC1E-9F6F-4CC9-A541-1E706C50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3E6AB-5BA9-4BDA-91D8-70B73ED9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84AA8-BDDC-4411-8CDA-7C9FA01A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6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F35B-21B3-4144-8C06-2585FB36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403A-362D-4BF0-B92A-AE95E8EB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138AF-398C-47A4-913A-44F62D090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E6D11-6413-43F3-BEC0-006251AF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E7A28-D1C0-41B4-AB27-30049192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1E0A4-C1E8-47D6-81F0-1A632DFC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C5AE7-5DB7-4D69-83AC-B4BCE588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75857-D0CD-4B29-8D7F-E146A088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50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3896-C18A-40DA-8D32-8A6E8215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27992-21A2-4747-8560-FB4FB5E3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6CF34-77D1-4E5B-84F8-836D3859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130E3-7651-48A4-ACAD-E05E34A9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43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7F39F-48BC-4B42-BAAC-33191EDF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15B95-2BF3-4E04-A623-0356F541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F4679-B8F0-4388-9975-20EF7FA3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00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E49E-D8E0-4A99-B8E8-3A29F256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65F17-EC5F-4714-B7A0-45AB1C06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ABDD3-4935-441F-96EC-478CBAED7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DFC19-BC01-41B7-A421-1791BC79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EFF36-D2B6-4B4B-B871-7CD4EE56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B0286-9F44-4E26-9F9F-FFD6B03B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30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E143-9B41-46C9-9A4B-D7C29F5E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9D659-8DEC-4889-9F16-5E08FD0CF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7D32F-E2DF-49E1-BA38-306F12672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85B78-26E9-4045-9396-1A787E0A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A055-B5F1-419A-8064-7A18052B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A354D-D4D5-47F9-9202-E071613B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53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67ACA-B5D1-40EE-A735-9A54716C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1033F-7DCB-4937-A885-9F2F2EF5C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89E9-1E05-43DD-82C6-1D61FEF7C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FEB6-2E93-4F9A-A9F0-E0A8C8CFE75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4730F-4FCE-44F5-8CB7-8AEF620CA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77C7-FAF6-42E6-9D27-D0430CB12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C16-7FE6-4063-BBBF-EDECF622C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81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08E7E7CA-98A2-424D-B797-426CE491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12" y="1130301"/>
            <a:ext cx="12017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I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RUNGTA COLLEGE OF DENTAL SCIENCES AND RESEARCH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1D73653B-8E3E-43FD-930C-2510548C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6" y="2379663"/>
            <a:ext cx="82899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I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Patient to receive Removable partial </a:t>
            </a:r>
            <a:r>
              <a:rPr lang="en-IN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denture:Mouth</a:t>
            </a:r>
            <a:r>
              <a:rPr lang="en-I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preparation </a:t>
            </a:r>
            <a:r>
              <a:rPr lang="en-IN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Periodontal,Endodontic,Surgical</a:t>
            </a:r>
            <a:r>
              <a:rPr lang="en-I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</a:p>
          <a:p>
            <a:pPr algn="ctr"/>
            <a:r>
              <a:rPr lang="en-I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 of Prosthodontics Part 2</a:t>
            </a:r>
          </a:p>
          <a:p>
            <a:pPr algn="ctr"/>
            <a:r>
              <a:rPr lang="en-I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altLang="en-US" sz="20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BDS</a:t>
            </a:r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6438BA55-E8CB-4E73-99EA-36CF3C25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376" y="4397187"/>
            <a:ext cx="38103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IN" altLang="en-US" b="1" u="sng" dirty="0"/>
              <a:t>Presented By:</a:t>
            </a:r>
          </a:p>
          <a:p>
            <a:r>
              <a:rPr lang="en-IN" altLang="en-US" dirty="0"/>
              <a:t> </a:t>
            </a:r>
          </a:p>
          <a:p>
            <a:r>
              <a:rPr lang="en-IN" altLang="en-US" dirty="0" err="1"/>
              <a:t>Dr.Shilpi</a:t>
            </a:r>
            <a:r>
              <a:rPr lang="en-IN" altLang="en-US" dirty="0"/>
              <a:t> </a:t>
            </a:r>
            <a:r>
              <a:rPr lang="en-IN" altLang="en-US" dirty="0" err="1"/>
              <a:t>Karpathak</a:t>
            </a:r>
            <a:endParaRPr lang="en-IN" altLang="en-US" dirty="0"/>
          </a:p>
          <a:p>
            <a:r>
              <a:rPr lang="en-IN" altLang="en-US" dirty="0"/>
              <a:t>Professor</a:t>
            </a:r>
          </a:p>
          <a:p>
            <a:r>
              <a:rPr lang="en-IN" altLang="en-US" dirty="0"/>
              <a:t>Dept of Prosthodontics</a:t>
            </a:r>
          </a:p>
          <a:p>
            <a:endParaRPr lang="en-I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0CA21-18BA-476E-9F11-363CBF92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573462" y="898937"/>
            <a:ext cx="811966" cy="92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7E4B8-F054-4E68-A5F7-CE33F51F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2" y="347106"/>
            <a:ext cx="7464908" cy="61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1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C59BA-580A-435B-8841-25ED90FD3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530914"/>
            <a:ext cx="7235479" cy="61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173BD-BF31-4117-A098-55779CE55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78" y="2015366"/>
            <a:ext cx="9556004" cy="36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9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2434-8D38-49A4-8BCF-133532A6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Embrasure rest seat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0594-A753-494A-BEAA-1CB92694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preparation crosses the occlusal embrasure of two approximating posterior teeth, from the mesial fossa of one tooth to the distal fossa of the adjacent tooth.</a:t>
            </a:r>
          </a:p>
          <a:p>
            <a:r>
              <a:rPr lang="en-US" dirty="0"/>
              <a:t>A diamond bur with a rounded end and tapering sides is ideal for preparing embrasure rest seats. </a:t>
            </a:r>
          </a:p>
          <a:p>
            <a:r>
              <a:rPr lang="en-US" dirty="0"/>
              <a:t>The bur is placed in a high-speed handpiece and the outline form of the rest seat is established. </a:t>
            </a:r>
          </a:p>
          <a:p>
            <a:r>
              <a:rPr lang="en-US" dirty="0"/>
              <a:t>The diamond bur is then used to create the appropriate depth of the preparation. </a:t>
            </a:r>
          </a:p>
          <a:p>
            <a:r>
              <a:rPr lang="en-US" dirty="0"/>
              <a:t>Contact between the teeth should not be broken since this may result in tooth migration or food impaction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557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D22C1-7967-4877-AB28-6A30447A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485775"/>
            <a:ext cx="61531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EE62-42EB-45C8-BA0B-1F9983A3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2DE7-232F-4A45-84DE-052055FA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same bur is used to prepare the facial and lingual extensions of the embrasure rest seat.</a:t>
            </a:r>
          </a:p>
          <a:p>
            <a:r>
              <a:rPr lang="en-US" dirty="0"/>
              <a:t>Clearance may be evaluated by placing two pieces of 18-gauge wire across the preparation. </a:t>
            </a:r>
          </a:p>
          <a:p>
            <a:r>
              <a:rPr lang="en-US" dirty="0"/>
              <a:t>The patient should be able to close without contacting these wires.</a:t>
            </a:r>
          </a:p>
          <a:p>
            <a:r>
              <a:rPr lang="en-US" dirty="0"/>
              <a:t>the embrasure rest seat should be 3.0 to 3.5 mm wide and 1.5 to 2.0 mm deep. </a:t>
            </a:r>
          </a:p>
          <a:p>
            <a:r>
              <a:rPr lang="en-US" dirty="0"/>
              <a:t>All contours should be gently rounded and no undercuts should be present.</a:t>
            </a:r>
          </a:p>
          <a:p>
            <a:r>
              <a:rPr lang="en-US" dirty="0"/>
              <a:t>A carborundum-impregnated rubber point is then used to polish the preparation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403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8A2AC-04E8-4419-B550-5D74FC076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5" y="1073427"/>
            <a:ext cx="10517158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2658-687E-475F-BC09-E73BD35F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Seat Preparations for Anterior Teeth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7228-607D-4873-8CE6-C171F87DE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canine is preferred to a lateral or central incisor.</a:t>
            </a:r>
          </a:p>
          <a:p>
            <a:r>
              <a:rPr lang="en-US" dirty="0"/>
              <a:t>a cingulum rest seat is preferred to an incisal rest seat.</a:t>
            </a:r>
          </a:p>
          <a:p>
            <a:r>
              <a:rPr lang="en-US" dirty="0"/>
              <a:t> The cingulum rest seat can be prepared nearer the rotational center of the tooth, thereby minimizing the tipping action produced by the rest. </a:t>
            </a:r>
          </a:p>
          <a:p>
            <a:r>
              <a:rPr lang="en-US" dirty="0"/>
              <a:t>A cingulum rest is also more esthetic and less subject to breakage and distortion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949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21D4-5396-4F55-B99F-316C9833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</a:t>
            </a:r>
            <a:r>
              <a:rPr lang="en-IN" dirty="0"/>
              <a:t> Cingulum rest seats in enamel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85609-95DD-4186-A299-2130C5E76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outline form of a cingulum rest seat should be crescent shaped when viewed from the lingual aspect. </a:t>
            </a:r>
          </a:p>
          <a:p>
            <a:r>
              <a:rPr lang="en-US" dirty="0"/>
              <a:t>The rest seat should form a smooth curve from one marginal ridge to the other. </a:t>
            </a:r>
          </a:p>
          <a:p>
            <a:r>
              <a:rPr lang="en-US" dirty="0"/>
              <a:t>When viewed in profile, the rest seat should be V-shaped. </a:t>
            </a:r>
          </a:p>
          <a:p>
            <a:r>
              <a:rPr lang="en-US" dirty="0"/>
              <a:t>Sharp angles should be avoided because they serve as stress concentrators and also may interfere with the fit of the partial denture framework.</a:t>
            </a:r>
          </a:p>
          <a:p>
            <a:r>
              <a:rPr lang="en-US" dirty="0"/>
              <a:t>using a No. 38 carbide bur in a high-speed handpiece.</a:t>
            </a:r>
          </a:p>
          <a:p>
            <a:r>
              <a:rPr lang="en-US" dirty="0"/>
              <a:t>The No. 38 bur is an inverted cone with side- and end-cutting surfaces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890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9254-956B-4473-A013-CD47ECB8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9C8C5-D30C-4034-8189-EF681B9F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preparation is finished using a green stone in a low-speed handpiece. </a:t>
            </a:r>
          </a:p>
          <a:p>
            <a:r>
              <a:rPr lang="en-US" dirty="0"/>
              <a:t>Polishing is accomplished using a carborundum-impregnated rubber wheel or point in a low-speed handpiece. </a:t>
            </a:r>
          </a:p>
          <a:p>
            <a:r>
              <a:rPr lang="en-US" dirty="0"/>
              <a:t>The finished preparation should be smooth and gently rounded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478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D4C4-ABAE-7C61-1D0C-ECC2FFBD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Specific Learning Objective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6035FB-5B4E-7991-73D8-A3E2AA139B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576"/>
          <a:ext cx="10277474" cy="538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774">
                  <a:extLst>
                    <a:ext uri="{9D8B030D-6E8A-4147-A177-3AD203B41FA5}">
                      <a16:colId xmlns:a16="http://schemas.microsoft.com/office/drawing/2014/main" val="3648860307"/>
                    </a:ext>
                  </a:extLst>
                </a:gridCol>
                <a:gridCol w="2268221">
                  <a:extLst>
                    <a:ext uri="{9D8B030D-6E8A-4147-A177-3AD203B41FA5}">
                      <a16:colId xmlns:a16="http://schemas.microsoft.com/office/drawing/2014/main" val="1967634947"/>
                    </a:ext>
                  </a:extLst>
                </a:gridCol>
                <a:gridCol w="1973479">
                  <a:extLst>
                    <a:ext uri="{9D8B030D-6E8A-4147-A177-3AD203B41FA5}">
                      <a16:colId xmlns:a16="http://schemas.microsoft.com/office/drawing/2014/main" val="3641014661"/>
                    </a:ext>
                  </a:extLst>
                </a:gridCol>
              </a:tblGrid>
              <a:tr h="636911">
                <a:tc>
                  <a:txBody>
                    <a:bodyPr/>
                    <a:lstStyle/>
                    <a:p>
                      <a:r>
                        <a:rPr lang="en-US" dirty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2538"/>
                  </a:ext>
                </a:extLst>
              </a:tr>
              <a:tr h="1699550">
                <a:tc>
                  <a:txBody>
                    <a:bodyPr/>
                    <a:lstStyle/>
                    <a:p>
                      <a:r>
                        <a:rPr lang="en-US" dirty="0"/>
                        <a:t>Introduction</a:t>
                      </a:r>
                    </a:p>
                    <a:p>
                      <a:r>
                        <a:rPr lang="en-US" dirty="0"/>
                        <a:t>Relief of Pain and Infection</a:t>
                      </a:r>
                    </a:p>
                    <a:p>
                      <a:r>
                        <a:rPr lang="en-US" dirty="0"/>
                        <a:t>Completion of Required Surgical Procedures</a:t>
                      </a:r>
                    </a:p>
                    <a:p>
                      <a:r>
                        <a:rPr lang="en-US" dirty="0"/>
                        <a:t>Correction of Occlusal Plane Discrepancies</a:t>
                      </a:r>
                    </a:p>
                    <a:p>
                      <a:r>
                        <a:rPr lang="en-IN" dirty="0"/>
                        <a:t>Correction of Malalignment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61076"/>
                  </a:ext>
                </a:extLst>
              </a:tr>
              <a:tr h="1467793">
                <a:tc>
                  <a:txBody>
                    <a:bodyPr/>
                    <a:lstStyle/>
                    <a:p>
                      <a:r>
                        <a:rPr lang="en-US" dirty="0"/>
                        <a:t>Provision of Support for Periodontally Weakened Teeth</a:t>
                      </a:r>
                    </a:p>
                    <a:p>
                      <a:r>
                        <a:rPr lang="en-IN" dirty="0"/>
                        <a:t>Re-establishment of Arch Continuity</a:t>
                      </a:r>
                    </a:p>
                    <a:p>
                      <a:r>
                        <a:rPr lang="en-IN" dirty="0"/>
                        <a:t>Additional Considerations</a:t>
                      </a:r>
                    </a:p>
                    <a:p>
                      <a:r>
                        <a:rPr lang="en-IN" dirty="0"/>
                        <a:t>Reshaping Teeth</a:t>
                      </a:r>
                    </a:p>
                    <a:p>
                      <a:r>
                        <a:rPr lang="en-IN" dirty="0"/>
                        <a:t>Refining the cast restoration</a:t>
                      </a:r>
                    </a:p>
                    <a:p>
                      <a:r>
                        <a:rPr lang="en-US" dirty="0"/>
                        <a:t>Rest Seat Preparations for Posterior Teeth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06091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Psychomotor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49484"/>
                  </a:ext>
                </a:extLst>
              </a:tr>
              <a:tr h="636911">
                <a:tc>
                  <a:txBody>
                    <a:bodyPr/>
                    <a:lstStyle/>
                    <a:p>
                      <a:r>
                        <a:rPr lang="en-US" dirty="0"/>
                        <a:t>Summary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Affective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9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2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294F0-C3C3-428A-82E4-7143A4FB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509587"/>
            <a:ext cx="57721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4F28-3EA7-40FC-BAC8-21301B7A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Incisal rest seats in enamel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1946-69D8-4516-8CAA-6545D950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Incisal rest seats are the least desirable rest seats for anterior teeth.</a:t>
            </a:r>
          </a:p>
          <a:p>
            <a:r>
              <a:rPr lang="en-US" dirty="0"/>
              <a:t>The accompanying rests are unesthetic and may interfere with occlusion. </a:t>
            </a:r>
          </a:p>
          <a:p>
            <a:r>
              <a:rPr lang="en-US" dirty="0"/>
              <a:t>More importantly, incisal rests are located far from the rotational centers of the abutments. </a:t>
            </a:r>
          </a:p>
          <a:p>
            <a:r>
              <a:rPr lang="en-US" dirty="0"/>
              <a:t>Hence, these teeth may be damaged by tipping or torquing forces</a:t>
            </a:r>
          </a:p>
          <a:p>
            <a:r>
              <a:rPr lang="en-US" dirty="0"/>
              <a:t>Incisal rest seats are commonly used on mandibular canines, but may be used on other anterior teeth as well.</a:t>
            </a:r>
          </a:p>
          <a:p>
            <a:r>
              <a:rPr lang="en-US" dirty="0"/>
              <a:t> The placement of incisal rest seats on incisors should be considered a last resort because of the esthetic and mechanical compromises that must be made.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94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9E6D-D92E-491D-8272-C60C899A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CB113-A07F-41A1-9A1B-79AED58A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incisal rest seats should be used only on enamel surface.</a:t>
            </a:r>
          </a:p>
          <a:p>
            <a:r>
              <a:rPr lang="en-US" dirty="0"/>
              <a:t>An incisal rest seat is usually placed near a proximal surface</a:t>
            </a:r>
          </a:p>
          <a:p>
            <a:r>
              <a:rPr lang="en-US" dirty="0"/>
              <a:t>The incisal rest seat preparation is begun with a </a:t>
            </a:r>
            <a:r>
              <a:rPr lang="en-US" dirty="0" err="1"/>
              <a:t>flameshaped</a:t>
            </a:r>
            <a:r>
              <a:rPr lang="en-US" dirty="0"/>
              <a:t> diamond bur in a high-speed handpiece.</a:t>
            </a:r>
          </a:p>
          <a:p>
            <a:r>
              <a:rPr lang="en-US" dirty="0"/>
              <a:t>The bur is oriented parallel to the proposed path of insertion, and a notch is created.</a:t>
            </a:r>
          </a:p>
          <a:p>
            <a:r>
              <a:rPr lang="en-US" dirty="0"/>
              <a:t>This notch should be located 2 to 3 mm from the proximal angle of the tooth and should be 1.5 to 2.0 mm in depth.</a:t>
            </a:r>
          </a:p>
          <a:p>
            <a:r>
              <a:rPr lang="en-US" dirty="0"/>
              <a:t>The notch is extended slightly onto the facial surface of the tooth. </a:t>
            </a:r>
          </a:p>
          <a:p>
            <a:r>
              <a:rPr lang="en-US" dirty="0"/>
              <a:t>This provides a method to prevent facial movement of the abutment. </a:t>
            </a:r>
          </a:p>
          <a:p>
            <a:r>
              <a:rPr lang="en-US" dirty="0"/>
              <a:t>On the lingual surface of the tooth, a small channel is created. This channel helps disguise the thickness of the associated minor connector. The preparation is finished using a green stone in a low-speed handpiece. A carborundum-impregnated rubber point or wheel is used to finish the prepared surfaces.</a:t>
            </a:r>
          </a:p>
          <a:p>
            <a:r>
              <a:rPr lang="en-US" dirty="0"/>
              <a:t>The completed preparation should be smooth and comfortable to the patient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9276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5E2E-3188-4446-9E77-C8CBC11E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A1DB-DFDC-49C9-8F48-DD4DBACC1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Impression for the Master Cast</a:t>
            </a:r>
          </a:p>
          <a:p>
            <a:r>
              <a:rPr lang="en-IN" dirty="0"/>
              <a:t>Pouring the Master Cast</a:t>
            </a:r>
          </a:p>
        </p:txBody>
      </p:sp>
    </p:spTree>
    <p:extLst>
      <p:ext uri="{BB962C8B-B14F-4D97-AF65-F5344CB8AC3E}">
        <p14:creationId xmlns:p14="http://schemas.microsoft.com/office/powerpoint/2010/main" val="3980165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96CE6-DBB9-4600-95D7-68E2AB67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838200"/>
            <a:ext cx="6086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0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A915-7E12-4F55-84BC-410E1C0E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AE369-EEB7-4B8B-801F-98256156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Mouth preparation appointments must be planned with the goal of conserving as much time as possible.</a:t>
            </a:r>
          </a:p>
          <a:p>
            <a:r>
              <a:rPr lang="en-US" dirty="0"/>
              <a:t>The following discussion is arranged in the order that mouth preparation procedures are normally performed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1760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>
            <a:extLst>
              <a:ext uri="{FF2B5EF4-FFF2-40B4-BE49-F238E27FC236}">
                <a16:creationId xmlns:a16="http://schemas.microsoft.com/office/drawing/2014/main" id="{A2804E9B-2713-4E53-90B3-ABB55296A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References </a:t>
            </a:r>
          </a:p>
        </p:txBody>
      </p:sp>
      <p:sp>
        <p:nvSpPr>
          <p:cNvPr id="161795" name="Content Placeholder 2">
            <a:extLst>
              <a:ext uri="{FF2B5EF4-FFF2-40B4-BE49-F238E27FC236}">
                <a16:creationId xmlns:a16="http://schemas.microsoft.com/office/drawing/2014/main" id="{21CA942C-73E4-45C4-9A17-C78332A059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74764"/>
            <a:ext cx="8229600" cy="5221287"/>
          </a:xfrm>
        </p:spPr>
        <p:txBody>
          <a:bodyPr>
            <a:normAutofit fontScale="92500"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Removable partial prosthodontics 11</a:t>
            </a:r>
            <a:r>
              <a:rPr lang="en-US" altLang="en-US" baseline="30000">
                <a:solidFill>
                  <a:srgbClr val="FF0000"/>
                </a:solidFill>
              </a:rPr>
              <a:t>th</a:t>
            </a:r>
            <a:r>
              <a:rPr lang="en-US" altLang="en-US">
                <a:solidFill>
                  <a:srgbClr val="FF0000"/>
                </a:solidFill>
              </a:rPr>
              <a:t> edition Mc cracken</a:t>
            </a:r>
          </a:p>
          <a:p>
            <a:r>
              <a:rPr lang="en-US" altLang="en-US">
                <a:solidFill>
                  <a:srgbClr val="00B050"/>
                </a:solidFill>
              </a:rPr>
              <a:t>Clinical removable partial prosthodontics stewarts </a:t>
            </a:r>
          </a:p>
          <a:p>
            <a:r>
              <a:rPr lang="en-US" altLang="en-US">
                <a:solidFill>
                  <a:srgbClr val="FF0000"/>
                </a:solidFill>
              </a:rPr>
              <a:t>A color atlas of removable partial dentures J.C. Davenport ; R.M. Basker</a:t>
            </a:r>
          </a:p>
          <a:p>
            <a:r>
              <a:rPr lang="en-US" altLang="en-US">
                <a:solidFill>
                  <a:srgbClr val="00B050"/>
                </a:solidFill>
              </a:rPr>
              <a:t>Advanced Removable </a:t>
            </a:r>
            <a:r>
              <a:rPr lang="en-US" altLang="en-US" b="1">
                <a:solidFill>
                  <a:srgbClr val="00B050"/>
                </a:solidFill>
              </a:rPr>
              <a:t>Partial Dentures </a:t>
            </a:r>
            <a:r>
              <a:rPr lang="en-US" altLang="en-US">
                <a:solidFill>
                  <a:srgbClr val="00B050"/>
                </a:solidFill>
              </a:rPr>
              <a:t>James S. Brudvik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Arthur M. LaVere, and Arthur J. Krol, Selection of a maior connector for the extension-base removable partial denture JPD 1973;30,102-105</a:t>
            </a:r>
          </a:p>
          <a:p>
            <a:r>
              <a:rPr lang="en-US" altLang="en-US">
                <a:solidFill>
                  <a:srgbClr val="00B050"/>
                </a:solidFill>
              </a:rPr>
              <a:t>Davis Hendersonand Thomas E. Seward Design and force distribution with removable partial dentures: A progress report JPD 1967;17,350-364</a:t>
            </a:r>
            <a:r>
              <a:rPr lang="en-US" altLang="en-US"/>
              <a:t>.</a:t>
            </a:r>
          </a:p>
        </p:txBody>
      </p:sp>
      <p:sp>
        <p:nvSpPr>
          <p:cNvPr id="161796" name="Slide Number Placeholder 4">
            <a:extLst>
              <a:ext uri="{FF2B5EF4-FFF2-40B4-BE49-F238E27FC236}">
                <a16:creationId xmlns:a16="http://schemas.microsoft.com/office/drawing/2014/main" id="{290A8F8E-A4E7-40FE-B574-A081B6D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AB9F2-C415-4C9E-B887-6D101F37A87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EC4E-2311-465B-B34A-92A2D65F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1CC9-53CB-4522-8DD4-C557262C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Relief of Pain and Infection</a:t>
            </a:r>
          </a:p>
          <a:p>
            <a:r>
              <a:rPr lang="en-US" dirty="0"/>
              <a:t>Completion of Required Surgical Procedures</a:t>
            </a:r>
          </a:p>
          <a:p>
            <a:r>
              <a:rPr lang="en-US" dirty="0"/>
              <a:t>Correction of Occlusal Plane Discrepancies</a:t>
            </a:r>
          </a:p>
          <a:p>
            <a:r>
              <a:rPr lang="en-IN" dirty="0"/>
              <a:t>Correction of Malalignment</a:t>
            </a:r>
          </a:p>
          <a:p>
            <a:r>
              <a:rPr lang="en-US" dirty="0"/>
              <a:t>Provision of Support for Periodontally Weakened Teeth</a:t>
            </a:r>
          </a:p>
          <a:p>
            <a:r>
              <a:rPr lang="en-IN" dirty="0"/>
              <a:t>Re-establishment of Arch Continuity</a:t>
            </a:r>
          </a:p>
          <a:p>
            <a:r>
              <a:rPr lang="en-IN" dirty="0"/>
              <a:t>Additional Considerations</a:t>
            </a:r>
          </a:p>
          <a:p>
            <a:r>
              <a:rPr lang="en-IN" dirty="0"/>
              <a:t>Reshaping Teeth</a:t>
            </a:r>
          </a:p>
          <a:p>
            <a:r>
              <a:rPr lang="en-IN" dirty="0"/>
              <a:t>Refining the cast restoration</a:t>
            </a:r>
          </a:p>
          <a:p>
            <a:r>
              <a:rPr lang="en-US" dirty="0"/>
              <a:t>Rest Seat Preparations for Posterior Teeth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references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05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9098-4F3D-474B-ACD0-5773F422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Seat Preparations for Posterior Teeth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0649-E426-48B5-8C43-4BF71053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function of a rest is to direct the forces of mastication parallel to the long axis of the associated abutment. </a:t>
            </a:r>
          </a:p>
          <a:p>
            <a:r>
              <a:rPr lang="en-US" dirty="0"/>
              <a:t>A rest also prevents the gingival displacement of a removable partial denture and maintains the intended relationship between a clasp assembly and the associated tooth.</a:t>
            </a:r>
          </a:p>
          <a:p>
            <a:r>
              <a:rPr lang="en-US" dirty="0"/>
              <a:t> In certain applications, a rest may be used as an indirect retainer. </a:t>
            </a:r>
          </a:p>
          <a:p>
            <a:r>
              <a:rPr lang="en-US" dirty="0"/>
              <a:t>In addition, a rest may be used to close a small space between teeth, thereby restoring continuity of the arch and preventing food impaction.</a:t>
            </a:r>
          </a:p>
          <a:p>
            <a:r>
              <a:rPr lang="en-US" dirty="0"/>
              <a:t>These rest seats must be prepared before final impressions and master casts are made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37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249F-1E45-4FA1-B479-92FC6C63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Occlusal rest seats in enamel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1424-B521-48F3-80C5-E8B80A69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triangular, with the base of the triangle at the marginal ridge and the apex pointing toward the center of the tooth.</a:t>
            </a:r>
          </a:p>
          <a:p>
            <a:r>
              <a:rPr lang="en-US" dirty="0"/>
              <a:t>The apex of the triangle should be rounded, as should all external margins of the preparation.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6F091-A6D5-4954-82CF-CB863D8E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3637"/>
            <a:ext cx="3569598" cy="35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B274-778C-43A8-A8F9-D10648B9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2C5C6-3964-4357-BF25-D70868EC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floor of the occlusal rest seat must be inclined toward the center of the tooth and should display gently rounded contours.</a:t>
            </a:r>
          </a:p>
          <a:p>
            <a:r>
              <a:rPr lang="en-US" dirty="0"/>
              <a:t>The enclosed angle formed by the floor of the rest seat and the proximal surface of the tooth must be less than 90 degrees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7903-5B3C-429F-AD6C-D2DDBE7AD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16" y="3548835"/>
            <a:ext cx="3509963" cy="30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0C45-BE4A-4952-939E-DC7A015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DB06-BA09-48B8-8863-1B9CAA1E6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occlusal rest should be at least 1 mm thick at its thinnest point.</a:t>
            </a:r>
          </a:p>
          <a:p>
            <a:r>
              <a:rPr lang="en-US" dirty="0"/>
              <a:t>use round diamond burs, while others prefer diamond burs with rounded ends and tapering sides.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1E63A-7435-4522-96A6-BA126A31F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19" y="3657186"/>
            <a:ext cx="30099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7DAC-9DD3-4615-ADEA-993CACC1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FC4B-747A-4A52-B416-949503739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effective method for evaluating the anatomy and depth of the preparation involves the use of red boxing wax.</a:t>
            </a:r>
          </a:p>
          <a:p>
            <a:r>
              <a:rPr lang="en-US" dirty="0"/>
              <a:t> A small piece of boxing wax is formed into a disk and firmly pressed against the occlusal surface of the prepared tooth. </a:t>
            </a:r>
          </a:p>
          <a:p>
            <a:r>
              <a:rPr lang="en-US" dirty="0"/>
              <a:t>Subsequently, the patient is instructed to close firmly and to maintain closure for 5 seconds. </a:t>
            </a:r>
          </a:p>
          <a:p>
            <a:r>
              <a:rPr lang="en-US" dirty="0"/>
              <a:t>At this stage of the procedure, the patient is directed to open and the wax is gently removed. </a:t>
            </a:r>
          </a:p>
          <a:p>
            <a:r>
              <a:rPr lang="en-US" dirty="0"/>
              <a:t>The surface of the wax is inspected to determine the anatomy of the rest seat preparation. </a:t>
            </a:r>
          </a:p>
          <a:p>
            <a:r>
              <a:rPr lang="en-US" dirty="0"/>
              <a:t>The depth of the rest seat is determined by carefully measuring the thickness of the wax. </a:t>
            </a:r>
          </a:p>
          <a:p>
            <a:r>
              <a:rPr lang="en-US" dirty="0"/>
              <a:t>If necessary, changes in the anatomy and depth of the preparation are accomplished.</a:t>
            </a:r>
          </a:p>
          <a:p>
            <a:r>
              <a:rPr lang="en-US" dirty="0"/>
              <a:t>The form and depth of the rest seat preparation are evaluated once again using boxing wax.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460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9B32-3076-4778-A7CF-88B71CB9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5D65-E7C9-401D-910B-403CBA7FC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 satisfied with the preparation, finishing and polishing procedures are instituted. </a:t>
            </a:r>
          </a:p>
          <a:p>
            <a:r>
              <a:rPr lang="en-US" dirty="0"/>
              <a:t>Finishing procedures are performed using a green stone in a low-speed handpiece. </a:t>
            </a:r>
          </a:p>
          <a:p>
            <a:r>
              <a:rPr lang="en-US" dirty="0"/>
              <a:t>The green stone is intended to gently round sharp angles and eliminate scratches produced by the diamond bur. </a:t>
            </a:r>
          </a:p>
          <a:p>
            <a:r>
              <a:rPr lang="en-US" dirty="0"/>
              <a:t>Polishing is performed using a small, carborundum impregnated rubber point in a low-speed handpiece. </a:t>
            </a:r>
          </a:p>
          <a:p>
            <a:r>
              <a:rPr lang="en-US" dirty="0"/>
              <a:t>Polishing procedures are intended to provide smooth surfaces that will not retain plaque and debris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274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1419</Words>
  <Application>Microsoft Office PowerPoint</Application>
  <PresentationFormat>Widescreen</PresentationFormat>
  <Paragraphs>131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Specific Learning Objective</vt:lpstr>
      <vt:lpstr>Contents</vt:lpstr>
      <vt:lpstr>Rest Seat Preparations for Posterior Teeth</vt:lpstr>
      <vt:lpstr>Occlusal rest seats in enamel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Embrasure rest seat</vt:lpstr>
      <vt:lpstr>PowerPoint Presentation</vt:lpstr>
      <vt:lpstr>PowerPoint Presentation</vt:lpstr>
      <vt:lpstr>PowerPoint Presentation</vt:lpstr>
      <vt:lpstr>Rest Seat Preparations for Anterior Teeth</vt:lpstr>
      <vt:lpstr>a. Cingulum rest seats in enamel</vt:lpstr>
      <vt:lpstr>PowerPoint Presentation</vt:lpstr>
      <vt:lpstr>PowerPoint Presentation</vt:lpstr>
      <vt:lpstr>Incisal rest seats in enamel</vt:lpstr>
      <vt:lpstr>PowerPoint Presentation</vt:lpstr>
      <vt:lpstr>PowerPoint Presentation</vt:lpstr>
      <vt:lpstr>PowerPoint Presentation</vt:lpstr>
      <vt:lpstr>Summary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2022-09-26T05:47:16Z</dcterms:created>
  <dcterms:modified xsi:type="dcterms:W3CDTF">2022-09-26T05:49:41Z</dcterms:modified>
</cp:coreProperties>
</file>